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67" r:id="rId5"/>
    <p:sldId id="268" r:id="rId6"/>
    <p:sldId id="259" r:id="rId7"/>
    <p:sldId id="271" r:id="rId8"/>
    <p:sldId id="260" r:id="rId9"/>
    <p:sldId id="273" r:id="rId10"/>
    <p:sldId id="274" r:id="rId11"/>
    <p:sldId id="283" r:id="rId12"/>
    <p:sldId id="282" r:id="rId13"/>
    <p:sldId id="272" r:id="rId14"/>
    <p:sldId id="275" r:id="rId15"/>
    <p:sldId id="278" r:id="rId16"/>
    <p:sldId id="276" r:id="rId17"/>
    <p:sldId id="279" r:id="rId18"/>
    <p:sldId id="277" r:id="rId19"/>
    <p:sldId id="270" r:id="rId20"/>
    <p:sldId id="266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9B"/>
    <a:srgbClr val="00906F"/>
    <a:srgbClr val="6164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220078-799F-4DB6-916A-269D1DF12E32}" v="26" dt="2026-02-19T13:13:01.8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96247" autoAdjust="0"/>
  </p:normalViewPr>
  <p:slideViewPr>
    <p:cSldViewPr snapToGrid="0">
      <p:cViewPr varScale="1">
        <p:scale>
          <a:sx n="106" d="100"/>
          <a:sy n="106" d="100"/>
        </p:scale>
        <p:origin x="50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157EAE02-BA9A-328E-71D6-F7E83C7743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3B43589-3E27-30A4-49CC-EDF6462993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BC475-C40D-4A3B-BF27-2D37EB57B951}" type="datetimeFigureOut">
              <a:rPr lang="de-DE" smtClean="0"/>
              <a:t>19.02.2026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088AB0-3B3E-27B3-FE2B-0FAC3C9CC0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5876B3-05B1-F2AE-D5FD-9119B03FE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410E5-5E12-429A-B4F8-1D007B191E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26873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060F6-904D-4D8B-B612-47BC88145204}" type="datetimeFigureOut">
              <a:rPr lang="de-DE" smtClean="0"/>
              <a:t>19.02.2026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93C87-ABC1-4E99-8DA9-6701AC8CA8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212952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93C87-ABC1-4E99-8DA9-6701AC8CA8F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2262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AAC4ED07-D35E-266F-2D6B-4466E83825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68950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F19FE216-3E3C-BB1C-40A8-0FDEB719D9C7}"/>
              </a:ext>
            </a:extLst>
          </p:cNvPr>
          <p:cNvCxnSpPr>
            <a:cxnSpLocks/>
          </p:cNvCxnSpPr>
          <p:nvPr userDrawn="1"/>
        </p:nvCxnSpPr>
        <p:spPr>
          <a:xfrm>
            <a:off x="0" y="2143844"/>
            <a:ext cx="12192000" cy="0"/>
          </a:xfrm>
          <a:prstGeom prst="line">
            <a:avLst/>
          </a:prstGeom>
          <a:ln>
            <a:solidFill>
              <a:srgbClr val="00906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572CCB14-4DFB-23CC-8E13-F8480D38A9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8013" y="3831658"/>
            <a:ext cx="767482" cy="76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1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bg>
      <p:bgPr>
        <a:solidFill>
          <a:schemeClr val="bg1"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E81A79C5-C4AB-42AA-4208-1AAEB497E704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4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rgbClr val="00906F"/>
              </a:solidFill>
              <a:latin typeface="Manrope ExtraBold" pitchFamily="2" charset="0"/>
            </a:endParaRP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F2D3E460-3903-849E-2287-A119CD92173E}"/>
              </a:ext>
            </a:extLst>
          </p:cNvPr>
          <p:cNvCxnSpPr>
            <a:cxnSpLocks/>
          </p:cNvCxnSpPr>
          <p:nvPr userDrawn="1"/>
        </p:nvCxnSpPr>
        <p:spPr>
          <a:xfrm>
            <a:off x="0" y="2143844"/>
            <a:ext cx="12192000" cy="0"/>
          </a:xfrm>
          <a:prstGeom prst="line">
            <a:avLst/>
          </a:prstGeom>
          <a:ln>
            <a:solidFill>
              <a:srgbClr val="00906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10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uplät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2">
            <a:extLst>
              <a:ext uri="{FF2B5EF4-FFF2-40B4-BE49-F238E27FC236}">
                <a16:creationId xmlns:a16="http://schemas.microsoft.com/office/drawing/2014/main" id="{40CB775C-F44B-5B5F-0FD2-B90C8E35B4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87308" y="1683614"/>
            <a:ext cx="5304692" cy="41951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731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lei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A7569AA-4B39-5296-AA4A-778810C2B9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4762" y="0"/>
            <a:ext cx="4572000" cy="33480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5547BDD6-77A0-0CE5-0A33-DC787A2318F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0000" y="3510000"/>
            <a:ext cx="4572000" cy="33480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363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it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7120C3B-718A-2F00-E97B-3D68AF3EE38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193868" cy="6858001"/>
          </a:xfrm>
          <a:prstGeom prst="rect">
            <a:avLst/>
          </a:prstGeom>
          <a:solidFill>
            <a:srgbClr val="0090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4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499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250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ungs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8143DD85-33C8-5711-822E-698D7747F850}"/>
              </a:ext>
            </a:extLst>
          </p:cNvPr>
          <p:cNvSpPr/>
          <p:nvPr userDrawn="1"/>
        </p:nvSpPr>
        <p:spPr>
          <a:xfrm>
            <a:off x="0" y="0"/>
            <a:ext cx="7253418" cy="6858000"/>
          </a:xfrm>
          <a:prstGeom prst="rect">
            <a:avLst/>
          </a:prstGeom>
          <a:solidFill>
            <a:srgbClr val="0090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rgbClr val="00906F"/>
              </a:solidFill>
              <a:latin typeface="Manrope ExtraBold" pitchFamily="2" charset="0"/>
            </a:endParaRP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A1ABCE6D-9E64-2248-F8A3-5C56E4E808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53288" y="0"/>
            <a:ext cx="4938712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83881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7A0681AC-E9DF-BF02-B12B-0680E9ED0DB8}"/>
              </a:ext>
            </a:extLst>
          </p:cNvPr>
          <p:cNvSpPr txBox="1"/>
          <p:nvPr userDrawn="1"/>
        </p:nvSpPr>
        <p:spPr>
          <a:xfrm>
            <a:off x="1439999" y="1800000"/>
            <a:ext cx="6568671" cy="2323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de-DE" b="1" dirty="0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Kärntner Siedlungswerk</a:t>
            </a:r>
          </a:p>
          <a:p>
            <a:pPr marR="0" algn="l" rtl="0"/>
            <a:r>
              <a:rPr lang="de-DE" b="1" dirty="0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Gemeinnützige Gesellschaft mit beschränkter Haftung</a:t>
            </a:r>
          </a:p>
          <a:p>
            <a:pPr marR="0" algn="l" rtl="0"/>
            <a:endParaRPr lang="de-DE" b="1" dirty="0">
              <a:solidFill>
                <a:srgbClr val="0090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 err="1">
                <a:solidFill>
                  <a:srgbClr val="6164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Karnerstraße</a:t>
            </a:r>
            <a:r>
              <a:rPr lang="de-DE" sz="1600" dirty="0">
                <a:solidFill>
                  <a:srgbClr val="6164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>
                <a:solidFill>
                  <a:srgbClr val="6164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9020 Klagenfurt am Wörthersee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>
                <a:solidFill>
                  <a:srgbClr val="6164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+ 43 463 568 19 </a:t>
            </a:r>
          </a:p>
          <a:p>
            <a:pPr defTabSz="457200">
              <a:lnSpc>
                <a:spcPct val="114000"/>
              </a:lnSpc>
              <a:spcBef>
                <a:spcPts val="0"/>
              </a:spcBef>
              <a:buFontTx/>
              <a:buNone/>
              <a:defRPr/>
            </a:pPr>
            <a:r>
              <a:rPr lang="de-DE" sz="1600" b="1" i="0" dirty="0">
                <a:solidFill>
                  <a:srgbClr val="6164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ksw-wohn.at</a:t>
            </a:r>
            <a:endParaRPr lang="de-DE" sz="1600" b="1" dirty="0">
              <a:solidFill>
                <a:srgbClr val="6164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l" rtl="0"/>
            <a:endParaRPr lang="de-DE" b="1" dirty="0">
              <a:solidFill>
                <a:srgbClr val="0090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2BACA7A-2A50-57A3-532D-85AEF67D0A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62015" y="1062000"/>
            <a:ext cx="881325" cy="8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24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B70A980-9B53-853C-3013-A3D014CC6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bearbeiten, 40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4EA15F-CFA7-03BF-5E76-46B272EC1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1051B7-91AC-60F3-69B6-64428DCD62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Manrope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1AEDD9-56BB-3C75-2357-A6A0C8CF38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Manrope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A1AACF-7C78-4BCF-336B-217DFAD76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Manrope" pitchFamily="2" charset="0"/>
              </a:defRPr>
            </a:lvl1pPr>
          </a:lstStyle>
          <a:p>
            <a:fld id="{F7149FCC-6D95-46F1-BEF7-FDD0430FF5A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123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0" r:id="rId3"/>
    <p:sldLayoutId id="2147483655" r:id="rId4"/>
    <p:sldLayoutId id="2147483651" r:id="rId5"/>
    <p:sldLayoutId id="2147483652" r:id="rId6"/>
    <p:sldLayoutId id="2147483664" r:id="rId7"/>
    <p:sldLayoutId id="2147483656" r:id="rId8"/>
    <p:sldLayoutId id="2147483658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Manrop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nrop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nrop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nrop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nrop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nrop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xalps.com/lex/fotos-grente240-15-04-2015/dcim100gopro-92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F2E752A0-E304-F858-88B2-9531E669D09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blipFill>
            <a:blip r:embed="rId3"/>
            <a:stretch>
              <a:fillRect/>
            </a:stretch>
          </a:blipFill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4E3D6165-E6F0-ABDE-F0B6-5757256FC7F9}"/>
              </a:ext>
            </a:extLst>
          </p:cNvPr>
          <p:cNvSpPr>
            <a:spLocks noChangeAspect="1"/>
          </p:cNvSpPr>
          <p:nvPr/>
        </p:nvSpPr>
        <p:spPr>
          <a:xfrm>
            <a:off x="0" y="3745114"/>
            <a:ext cx="5494349" cy="2514121"/>
          </a:xfrm>
          <a:prstGeom prst="rect">
            <a:avLst/>
          </a:prstGeom>
          <a:solidFill>
            <a:srgbClr val="FFF4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4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4DF7F5C9-0DD2-143C-6ABB-89A473914F5F}"/>
              </a:ext>
            </a:extLst>
          </p:cNvPr>
          <p:cNvSpPr txBox="1">
            <a:spLocks/>
          </p:cNvSpPr>
          <p:nvPr/>
        </p:nvSpPr>
        <p:spPr>
          <a:xfrm>
            <a:off x="467999" y="4176000"/>
            <a:ext cx="5494349" cy="1657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1" kern="1200">
                <a:solidFill>
                  <a:srgbClr val="00906F"/>
                </a:solidFill>
                <a:latin typeface="Arial 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906F"/>
                </a:solidFill>
                <a:latin typeface="Arial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906F"/>
                </a:solidFill>
                <a:latin typeface="Arial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906F"/>
                </a:solidFill>
                <a:latin typeface="Arial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906F"/>
                </a:solidFill>
                <a:latin typeface="Arial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14000"/>
              </a:lnSpc>
              <a:spcBef>
                <a:spcPts val="0"/>
              </a:spcBef>
              <a:buFontTx/>
              <a:buNone/>
              <a:defRPr/>
            </a:pPr>
            <a:r>
              <a:rPr lang="de-DE" sz="3600" b="1" i="0" dirty="0">
                <a:latin typeface="Arial" panose="020B0604020202020204" pitchFamily="34" charset="0"/>
                <a:cs typeface="Arial" panose="020B0604020202020204" pitchFamily="34" charset="0"/>
              </a:rPr>
              <a:t>Herzlich Willkommen </a:t>
            </a:r>
          </a:p>
          <a:p>
            <a:pPr defTabSz="457200">
              <a:lnSpc>
                <a:spcPct val="114000"/>
              </a:lnSpc>
              <a:spcBef>
                <a:spcPts val="0"/>
              </a:spcBef>
              <a:buFontTx/>
              <a:buNone/>
              <a:defRPr/>
            </a:pPr>
            <a:r>
              <a:rPr lang="de-DE" sz="3600" b="1" i="0" dirty="0"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de-DE" sz="36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Greifenburg</a:t>
            </a:r>
            <a:r>
              <a:rPr lang="de-DE" sz="36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457200">
              <a:lnSpc>
                <a:spcPct val="114000"/>
              </a:lnSpc>
              <a:spcBef>
                <a:spcPts val="0"/>
              </a:spcBef>
              <a:buFontTx/>
              <a:buNone/>
              <a:defRPr/>
            </a:pPr>
            <a:r>
              <a:rPr lang="de-DE" sz="1700" b="1" i="0" dirty="0">
                <a:solidFill>
                  <a:srgbClr val="6164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ksw-wohn.at</a:t>
            </a:r>
            <a:endParaRPr lang="de-DE" sz="1700" b="1" dirty="0">
              <a:solidFill>
                <a:srgbClr val="61646D"/>
              </a:solidFill>
            </a:endParaRPr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295E61E-07EA-ECF3-FAA0-0134228A69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17700" y="4420349"/>
            <a:ext cx="1163650" cy="116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71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9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59B2E2-BEE0-3AB6-DB67-6166074CA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A280AE0-DC17-4348-2420-BA1125042B37}"/>
              </a:ext>
            </a:extLst>
          </p:cNvPr>
          <p:cNvSpPr txBox="1"/>
          <p:nvPr/>
        </p:nvSpPr>
        <p:spPr>
          <a:xfrm>
            <a:off x="1119600" y="979200"/>
            <a:ext cx="96984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US" sz="3600" b="1" dirty="0" err="1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bedeutet</a:t>
            </a:r>
            <a:r>
              <a:rPr lang="en-US" sz="3600" b="1" dirty="0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“Reconstructing” </a:t>
            </a:r>
            <a:endParaRPr lang="de-DE" sz="3600" dirty="0">
              <a:solidFill>
                <a:srgbClr val="00906F"/>
              </a:solidFill>
            </a:endParaRP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57253AB7-5282-DA11-159A-BDC65EFEE107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1119600" y="2493818"/>
            <a:ext cx="8763460" cy="3516612"/>
          </a:xfrm>
        </p:spPr>
        <p:txBody>
          <a:bodyPr>
            <a:normAutofit fontScale="77500" lnSpcReduction="20000"/>
          </a:bodyPr>
          <a:lstStyle>
            <a:lvl1pPr>
              <a:defRPr lang="de-DE" noProof="0" dirty="0" err="1" smtClean="0">
                <a:solidFill>
                  <a:srgbClr val="FF0000"/>
                </a:solidFill>
              </a:defRPr>
            </a:lvl1pPr>
          </a:lstStyle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Schaffung neuer, zeitgemäßer und attraktiver Lebens- und Wohnräume </a:t>
            </a:r>
          </a:p>
          <a:p>
            <a:pPr marR="0" lvl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Einbindung bestehender Mieterinnen und Mieter </a:t>
            </a: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Nutzung vorhandener Grundstücke und Flächen </a:t>
            </a: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Neubau am Standort bestehender Altbauten </a:t>
            </a:r>
          </a:p>
          <a:p>
            <a:pPr marL="0" indent="0" defTabSz="457200">
              <a:lnSpc>
                <a:spcPct val="114000"/>
              </a:lnSpc>
              <a:spcBef>
                <a:spcPts val="0"/>
              </a:spcBef>
              <a:buNone/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Einsatz ökologischer und flächensparender Bautechnik </a:t>
            </a:r>
          </a:p>
          <a:p>
            <a:pPr marL="0" indent="0" defTabSz="457200">
              <a:lnSpc>
                <a:spcPct val="114000"/>
              </a:lnSpc>
              <a:spcBef>
                <a:spcPts val="0"/>
              </a:spcBef>
              <a:buNone/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Modernisierung nach neuesten technischen Standards </a:t>
            </a:r>
          </a:p>
          <a:p>
            <a:pPr marL="0" indent="0" defTabSz="457200">
              <a:lnSpc>
                <a:spcPct val="114000"/>
              </a:lnSpc>
              <a:spcBef>
                <a:spcPts val="0"/>
              </a:spcBef>
              <a:buNone/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Vollständiger Ersatz von Gebäuden am Ende ihrer technischen und wirtschaftlichen Lebensdauer </a:t>
            </a:r>
          </a:p>
          <a:p>
            <a:pPr marL="0" indent="0" defTabSz="457200">
              <a:lnSpc>
                <a:spcPct val="114000"/>
              </a:lnSpc>
              <a:spcBef>
                <a:spcPts val="0"/>
              </a:spcBef>
              <a:buNone/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Beitrag zur nachhaltigen Stadtentwicklung: Entstehung moderner, barrierefreier Wohnobjekte mit Liftanlagen </a:t>
            </a:r>
          </a:p>
          <a:p>
            <a:pPr defTabSz="457200">
              <a:lnSpc>
                <a:spcPct val="114000"/>
              </a:lnSpc>
              <a:spcBef>
                <a:spcPts val="0"/>
              </a:spcBef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556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9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53D42D-0EDF-1AA4-71D8-86641B919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C4981770-C9EB-BB3F-948C-B7921BA4D78B}"/>
              </a:ext>
            </a:extLst>
          </p:cNvPr>
          <p:cNvSpPr txBox="1"/>
          <p:nvPr/>
        </p:nvSpPr>
        <p:spPr>
          <a:xfrm>
            <a:off x="1119600" y="979200"/>
            <a:ext cx="96984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</a:t>
            </a:r>
            <a:r>
              <a:rPr lang="en-US" sz="3600" b="1" dirty="0" err="1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komme</a:t>
            </a:r>
            <a:r>
              <a:rPr lang="en-US" sz="3600" b="1" dirty="0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ich </a:t>
            </a:r>
            <a:r>
              <a:rPr lang="en-US" sz="3600" b="1" dirty="0" err="1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3600" b="1" dirty="0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US" sz="3600" b="1" dirty="0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Wohnung</a:t>
            </a:r>
            <a:r>
              <a:rPr lang="en-US" sz="3600" b="1" dirty="0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</a:p>
          <a:p>
            <a:pPr algn="ctr"/>
            <a:r>
              <a:rPr lang="en-US" sz="3600" b="1" dirty="0" err="1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Ablauf</a:t>
            </a:r>
            <a:r>
              <a:rPr lang="en-US" sz="3600" b="1" dirty="0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3600" b="1" dirty="0" err="1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Vergabeprozess</a:t>
            </a:r>
            <a:r>
              <a:rPr lang="en-US" sz="3600" b="1" dirty="0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3600" dirty="0">
              <a:solidFill>
                <a:srgbClr val="00906F"/>
              </a:solidFill>
            </a:endParaRP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28120E85-4D46-3C40-DE94-49BBF74DFD37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1119600" y="2261063"/>
            <a:ext cx="8763460" cy="4596938"/>
          </a:xfrm>
        </p:spPr>
        <p:txBody>
          <a:bodyPr>
            <a:noAutofit/>
          </a:bodyPr>
          <a:lstStyle>
            <a:lvl1pPr>
              <a:defRPr lang="de-DE" noProof="0" dirty="0" err="1" smtClean="0">
                <a:solidFill>
                  <a:srgbClr val="FF0000"/>
                </a:solidFill>
              </a:defRPr>
            </a:lvl1pPr>
          </a:lstStyle>
          <a:p>
            <a:pPr lvl="0">
              <a:buFont typeface="Wingdings" panose="05000000000000000000" pitchFamily="2" charset="2"/>
              <a:buChar char="§"/>
            </a:pPr>
            <a:r>
              <a:rPr lang="de-DE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Übermittlung der Projektunterlagen (Frühjahr 2026)</a:t>
            </a:r>
          </a:p>
          <a:p>
            <a:pPr marL="0" indent="0">
              <a:buNone/>
            </a:pPr>
            <a:r>
              <a:rPr lang="de-DE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Pläne und Kosten werden an die Marktgemeinde Greifenburg übermittelt.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Bewerbung bei der Marktgemeinde</a:t>
            </a:r>
          </a:p>
          <a:p>
            <a:pPr marL="0" indent="0">
              <a:buNone/>
            </a:pPr>
            <a:r>
              <a:rPr lang="de-DE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Interessent:innen geben ihr Bewerbungsblatt bei der Marktgemeinde Greifenburg ab.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Wohnungszuteilung durch die Marktgemeinde</a:t>
            </a:r>
          </a:p>
          <a:p>
            <a:pPr marL="0" indent="0">
              <a:buNone/>
            </a:pPr>
            <a:r>
              <a:rPr lang="de-DE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Erstvergabe der Wohnungen erfolgt durch die Marktgemeinde.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Einladung der zukünftigen </a:t>
            </a:r>
            <a:r>
              <a:rPr lang="de-DE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Mieter:innen</a:t>
            </a:r>
            <a:endParaRPr lang="de-DE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Einladung zum persönlichen Termin (in der Gemeinde oder beim KSW).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Beratung &amp; Vorvertrag</a:t>
            </a: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Besprechung aller Details, Übergabe der Unterlagen (Wohnungsplan, Mietbedingungen, Kaufoption, Muster &amp; Ausstattung)</a:t>
            </a:r>
          </a:p>
          <a:p>
            <a:pPr marL="0" lvl="0" indent="0">
              <a:buNone/>
            </a:pP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Abschluss des Vorvertrages mit dem Kärntner Siedlungswerk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Einzahlung des Finanzierungsbeitrages</a:t>
            </a: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 Vertragsabschluss wird der Finanzierungsbeitrag fällig.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Abschluss des Mietvertrages </a:t>
            </a: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vier Monate vor dem geplanten Einzug.</a:t>
            </a:r>
          </a:p>
          <a:p>
            <a:pPr marL="0" indent="0">
              <a:buNone/>
            </a:pPr>
            <a:endParaRPr lang="de-DE" sz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457200">
              <a:lnSpc>
                <a:spcPct val="114000"/>
              </a:lnSpc>
              <a:spcBef>
                <a:spcPts val="0"/>
              </a:spcBef>
              <a:buNone/>
              <a:defRPr/>
            </a:pP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4000"/>
              </a:lnSpc>
              <a:spcBef>
                <a:spcPts val="0"/>
              </a:spcBef>
              <a:defRPr/>
            </a:pPr>
            <a:endParaRPr lang="de-D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457200">
              <a:lnSpc>
                <a:spcPct val="114000"/>
              </a:lnSpc>
              <a:spcBef>
                <a:spcPts val="0"/>
              </a:spcBef>
              <a:buNone/>
              <a:defRPr/>
            </a:pP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139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9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141F22-5E99-C480-1C2A-20C3C4A06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741D43B-6D28-9811-CA59-851205B34871}"/>
              </a:ext>
            </a:extLst>
          </p:cNvPr>
          <p:cNvSpPr txBox="1"/>
          <p:nvPr/>
        </p:nvSpPr>
        <p:spPr>
          <a:xfrm>
            <a:off x="1119600" y="979200"/>
            <a:ext cx="96984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</a:t>
            </a:r>
            <a:r>
              <a:rPr lang="en-US" sz="3600" b="1" dirty="0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r>
              <a:rPr lang="en-US" sz="3600" b="1" dirty="0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sz="3600" b="1" dirty="0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Wohnung</a:t>
            </a:r>
            <a:r>
              <a:rPr lang="en-US" sz="3600" b="1" dirty="0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beziehen</a:t>
            </a:r>
            <a:r>
              <a:rPr lang="en-US" sz="3600" b="1" dirty="0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69196CD6-D942-E806-B93C-4E5D4028E00F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1119600" y="2261063"/>
            <a:ext cx="8763460" cy="4596938"/>
          </a:xfrm>
        </p:spPr>
        <p:txBody>
          <a:bodyPr>
            <a:noAutofit/>
          </a:bodyPr>
          <a:lstStyle>
            <a:lvl1pPr>
              <a:defRPr lang="de-DE" noProof="0" dirty="0" err="1" smtClean="0">
                <a:solidFill>
                  <a:srgbClr val="FF0000"/>
                </a:solidFill>
              </a:defRPr>
            </a:lvl1pPr>
          </a:lstStyle>
          <a:p>
            <a:pPr marL="0" indent="0">
              <a:buNone/>
            </a:pPr>
            <a:r>
              <a:rPr lang="de-D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Voraussetzungen für eine geförderte Wohnung </a:t>
            </a: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Erfüllung der Förderkriterien des Landes Kärnten 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Volljährigkeit</a:t>
            </a: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(Ausnahme nur in begründeten Ausnahmefällen)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Nachweis eines Bedarfs am geförderten Wohnraum (Wechsel von einer nichtgeförderten Wohnung in eine geförderte Wohnung, beruflich bedingter Ortswechsel, Änderung der familiären Verhältnisse 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geförderte Wohnung muss verpflichtend als Hauptwohnsitz genutzt werden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Höchstzulässiges Jahreseinkommen (Familieneinkommen) bei einer Haushaltsgröße von: </a:t>
            </a:r>
          </a:p>
          <a:p>
            <a:pPr marL="0" indent="0" algn="ctr">
              <a:buNone/>
            </a:pP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Person	€ 53.000,00</a:t>
            </a:r>
          </a:p>
          <a:p>
            <a:pPr marL="0" indent="0" algn="ctr">
              <a:buNone/>
            </a:pP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Personen	€ 82.000,00</a:t>
            </a:r>
          </a:p>
          <a:p>
            <a:pPr marL="0" indent="0" algn="ctr">
              <a:buNone/>
            </a:pP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jede weitere Person + € 8.000,00 </a:t>
            </a:r>
          </a:p>
          <a:p>
            <a:pPr marL="0" indent="0" defTabSz="457200">
              <a:lnSpc>
                <a:spcPct val="114000"/>
              </a:lnSpc>
              <a:spcBef>
                <a:spcPts val="0"/>
              </a:spcBef>
              <a:buNone/>
              <a:defRPr/>
            </a:pP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Österreichische Staatsbürgerschaft oder ein gleichgestellter Status (EU- &amp; </a:t>
            </a:r>
            <a:r>
              <a:rPr lang="de-DE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EWR-Bürger:innen</a:t>
            </a:r>
            <a:r>
              <a:rPr lang="de-DE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Schweizer:innen</a:t>
            </a:r>
            <a:r>
              <a:rPr lang="de-DE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bzw. ein gültiger Daueraufenthaltstitel. </a:t>
            </a:r>
          </a:p>
          <a:p>
            <a:pPr marL="0" indent="0" defTabSz="457200">
              <a:lnSpc>
                <a:spcPct val="114000"/>
              </a:lnSpc>
              <a:spcBef>
                <a:spcPts val="0"/>
              </a:spcBef>
              <a:buNone/>
              <a:defRPr/>
            </a:pPr>
            <a:endParaRPr lang="de-DE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457200">
              <a:lnSpc>
                <a:spcPct val="114000"/>
              </a:lnSpc>
              <a:spcBef>
                <a:spcPts val="0"/>
              </a:spcBef>
              <a:buNone/>
              <a:defRPr/>
            </a:pP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281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9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29407D-99F7-C2CF-B9CF-E98962FE4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D87C4B7-762D-3653-2479-8EDE11BE1ECB}"/>
              </a:ext>
            </a:extLst>
          </p:cNvPr>
          <p:cNvSpPr txBox="1"/>
          <p:nvPr/>
        </p:nvSpPr>
        <p:spPr>
          <a:xfrm>
            <a:off x="1119600" y="979200"/>
            <a:ext cx="96984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</a:t>
            </a:r>
            <a:r>
              <a:rPr lang="en-US" sz="3600" b="1" dirty="0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Wohnungen</a:t>
            </a:r>
            <a:r>
              <a:rPr lang="en-US" sz="3600" b="1" dirty="0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3600" b="1" dirty="0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Überblick</a:t>
            </a:r>
            <a:r>
              <a:rPr lang="en-US" sz="3600" b="1" dirty="0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000" b="1" dirty="0" err="1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Tiefgarage</a:t>
            </a:r>
            <a:r>
              <a:rPr lang="en-US" sz="2000" b="1" dirty="0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000" b="1" dirty="0" err="1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Stellplätze</a:t>
            </a:r>
            <a:r>
              <a:rPr lang="en-US" sz="2000" b="1" dirty="0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000" dirty="0">
              <a:solidFill>
                <a:srgbClr val="00906F"/>
              </a:solidFill>
            </a:endParaRP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E2E30B8C-C0EF-58EE-B779-19DEE0452502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1119600" y="2493818"/>
            <a:ext cx="8763460" cy="3516612"/>
          </a:xfrm>
        </p:spPr>
        <p:txBody>
          <a:bodyPr>
            <a:normAutofit/>
          </a:bodyPr>
          <a:lstStyle>
            <a:lvl1pPr>
              <a:defRPr lang="de-DE" noProof="0" dirty="0" err="1" smtClean="0">
                <a:solidFill>
                  <a:srgbClr val="FF0000"/>
                </a:solidFill>
              </a:defRPr>
            </a:lvl1pPr>
          </a:lstStyle>
          <a:p>
            <a:pPr defTabSz="457200">
              <a:lnSpc>
                <a:spcPct val="114000"/>
              </a:lnSpc>
              <a:spcBef>
                <a:spcPts val="0"/>
              </a:spcBef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6D6FC0BC-19C9-7BB0-8DF7-8BE13855AC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653948"/>
              </p:ext>
            </p:extLst>
          </p:nvPr>
        </p:nvGraphicFramePr>
        <p:xfrm>
          <a:off x="0" y="2161309"/>
          <a:ext cx="10160000" cy="45470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1637972249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511989516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3408299319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516686983"/>
                    </a:ext>
                  </a:extLst>
                </a:gridCol>
              </a:tblGrid>
              <a:tr h="378922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Top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 Zimmer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64,15 m²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20180"/>
                  </a:ext>
                </a:extLst>
              </a:tr>
              <a:tr h="378922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Top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 Zimmer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51,59 m²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982002"/>
                  </a:ext>
                </a:extLst>
              </a:tr>
              <a:tr h="378922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Top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2 Zimmer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51,59 m²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38167"/>
                  </a:ext>
                </a:extLst>
              </a:tr>
              <a:tr h="378922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Top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2 Zimmer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51,50 m²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2021732"/>
                  </a:ext>
                </a:extLst>
              </a:tr>
              <a:tr h="378922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Top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2 Zimmer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51,50 m²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0442017"/>
                  </a:ext>
                </a:extLst>
              </a:tr>
              <a:tr h="378922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Top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 Zimmer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86,40 m²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228641"/>
                  </a:ext>
                </a:extLst>
              </a:tr>
              <a:tr h="378922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Top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1.OG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 Zimmer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70,49 m²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338890"/>
                  </a:ext>
                </a:extLst>
              </a:tr>
              <a:tr h="378922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Top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1.OG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 Zimmer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51,58 m²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738475"/>
                  </a:ext>
                </a:extLst>
              </a:tr>
              <a:tr h="378922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Top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1.OG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 Zimmer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51,58 m²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410567"/>
                  </a:ext>
                </a:extLst>
              </a:tr>
              <a:tr h="378922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Top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1.OG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 Zimmer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51,50 m²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426089"/>
                  </a:ext>
                </a:extLst>
              </a:tr>
              <a:tr h="378922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Top 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de-DE" dirty="0"/>
                        <a:t>1.OG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 Zimmer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51,50 m²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211252"/>
                  </a:ext>
                </a:extLst>
              </a:tr>
              <a:tr h="378922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Top 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1.OG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 Zimmer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67,68 m²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81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566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9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8D5C9D-A821-E19B-F7EA-C40D0449B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2EB553E-A612-DCD5-7F02-7EB6B16CE3BA}"/>
              </a:ext>
            </a:extLst>
          </p:cNvPr>
          <p:cNvSpPr txBox="1"/>
          <p:nvPr/>
        </p:nvSpPr>
        <p:spPr>
          <a:xfrm>
            <a:off x="1119600" y="979200"/>
            <a:ext cx="96984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3600" b="1" dirty="0" err="1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Reihenhäuser</a:t>
            </a:r>
            <a:r>
              <a:rPr lang="en-US" sz="3600" b="1" dirty="0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3600" b="1" dirty="0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Überblick</a:t>
            </a:r>
            <a:endParaRPr lang="en-US" sz="3600" b="1" dirty="0">
              <a:solidFill>
                <a:srgbClr val="0090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6E2F1886-AF1D-3671-4CA9-A5C4EB83987C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1119600" y="2493818"/>
            <a:ext cx="8763460" cy="3516612"/>
          </a:xfrm>
        </p:spPr>
        <p:txBody>
          <a:bodyPr>
            <a:normAutofit lnSpcReduction="10000"/>
          </a:bodyPr>
          <a:lstStyle>
            <a:lvl1pPr>
              <a:defRPr lang="de-DE" noProof="0" dirty="0" err="1" smtClean="0">
                <a:solidFill>
                  <a:srgbClr val="FF0000"/>
                </a:solidFill>
              </a:defRPr>
            </a:lvl1pPr>
          </a:lstStyle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Reihenhäuser in einheitlicher Bauweise </a:t>
            </a: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Jedes Haus mit ca. 106 m² Wohnnutzfläche </a:t>
            </a: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Freiflächen </a:t>
            </a: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Moderne, familienfreundliche Grundrisse </a:t>
            </a: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Eigenständiges Wohnen im Verbund</a:t>
            </a: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Carports und freie Stellplätze </a:t>
            </a:r>
          </a:p>
          <a:p>
            <a:pPr defTabSz="457200">
              <a:lnSpc>
                <a:spcPct val="114000"/>
              </a:lnSpc>
              <a:spcBef>
                <a:spcPts val="0"/>
              </a:spcBef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437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9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E9FEEC-085C-CBBF-EC5E-5D3C284E5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3AAB05E4-D4AA-1A52-980F-2C182F2E6C81}"/>
              </a:ext>
            </a:extLst>
          </p:cNvPr>
          <p:cNvSpPr txBox="1"/>
          <p:nvPr/>
        </p:nvSpPr>
        <p:spPr>
          <a:xfrm>
            <a:off x="1119600" y="979200"/>
            <a:ext cx="96984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Kosten – </a:t>
            </a:r>
            <a:r>
              <a:rPr lang="en-US" sz="3600" b="1" dirty="0" err="1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Richtwerte</a:t>
            </a:r>
            <a:r>
              <a:rPr lang="en-US" sz="3600" b="1" dirty="0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Miete</a:t>
            </a:r>
            <a:r>
              <a:rPr lang="en-US" sz="3600" b="1" dirty="0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inkl</a:t>
            </a:r>
            <a:r>
              <a:rPr lang="en-US" sz="3600" b="1" dirty="0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Betriebskosten</a:t>
            </a:r>
            <a:r>
              <a:rPr lang="en-US" sz="3600" b="1" dirty="0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de-DE" sz="3600" dirty="0">
              <a:solidFill>
                <a:srgbClr val="00906F"/>
              </a:solidFill>
            </a:endParaRP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1EA65C71-BF4B-20CB-B3D3-269B4C63E9D3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1119600" y="2493818"/>
            <a:ext cx="8763460" cy="3516612"/>
          </a:xfrm>
        </p:spPr>
        <p:txBody>
          <a:bodyPr>
            <a:normAutofit/>
          </a:bodyPr>
          <a:lstStyle>
            <a:lvl1pPr>
              <a:defRPr lang="de-DE" noProof="0" dirty="0" err="1" smtClean="0">
                <a:solidFill>
                  <a:srgbClr val="FF0000"/>
                </a:solidFill>
              </a:defRPr>
            </a:lvl1pPr>
          </a:lstStyle>
          <a:p>
            <a:pPr defTabSz="457200">
              <a:lnSpc>
                <a:spcPct val="114000"/>
              </a:lnSpc>
              <a:spcBef>
                <a:spcPts val="0"/>
              </a:spcBef>
              <a:defRPr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2-Zimmer Wohnung: 	ca.   € 380,00 </a:t>
            </a:r>
          </a:p>
          <a:p>
            <a:pPr marL="0" indent="0" defTabSz="457200">
              <a:lnSpc>
                <a:spcPct val="114000"/>
              </a:lnSpc>
              <a:spcBef>
                <a:spcPts val="0"/>
              </a:spcBef>
              <a:buNone/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4000"/>
              </a:lnSpc>
              <a:spcBef>
                <a:spcPts val="0"/>
              </a:spcBef>
              <a:defRPr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3-Zimmer Wohnung: 	ca.   € 480,00	</a:t>
            </a:r>
          </a:p>
          <a:p>
            <a:pPr defTabSz="457200">
              <a:lnSpc>
                <a:spcPct val="114000"/>
              </a:lnSpc>
              <a:spcBef>
                <a:spcPts val="0"/>
              </a:spcBef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4000"/>
              </a:lnSpc>
              <a:spcBef>
                <a:spcPts val="0"/>
              </a:spcBef>
              <a:defRPr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4-Zimmer Wohnung: 	ca.   € 630,00</a:t>
            </a:r>
          </a:p>
          <a:p>
            <a:pPr marL="0" indent="0" defTabSz="457200">
              <a:lnSpc>
                <a:spcPct val="114000"/>
              </a:lnSpc>
              <a:spcBef>
                <a:spcPts val="0"/>
              </a:spcBef>
              <a:buNone/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457200">
              <a:lnSpc>
                <a:spcPct val="114000"/>
              </a:lnSpc>
              <a:spcBef>
                <a:spcPts val="0"/>
              </a:spcBef>
              <a:buNone/>
              <a:defRPr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Reihenhaus: 				ca.   € 770,00 </a:t>
            </a:r>
          </a:p>
          <a:p>
            <a:pPr defTabSz="457200">
              <a:lnSpc>
                <a:spcPct val="114000"/>
              </a:lnSpc>
              <a:spcBef>
                <a:spcPts val="0"/>
              </a:spcBef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457200">
              <a:lnSpc>
                <a:spcPct val="114000"/>
              </a:lnSpc>
              <a:spcBef>
                <a:spcPts val="0"/>
              </a:spcBef>
              <a:buNone/>
              <a:defRPr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Preise verstehen sich </a:t>
            </a:r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zzgl. Heizung, Warmwasser und Haushaltsstrom </a:t>
            </a:r>
          </a:p>
          <a:p>
            <a:pPr defTabSz="457200">
              <a:lnSpc>
                <a:spcPct val="114000"/>
              </a:lnSpc>
              <a:spcBef>
                <a:spcPts val="0"/>
              </a:spcBef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457200">
              <a:lnSpc>
                <a:spcPct val="114000"/>
              </a:lnSpc>
              <a:spcBef>
                <a:spcPts val="0"/>
              </a:spcBef>
              <a:buNone/>
              <a:defRPr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Kosten für die Stellplätze folgen zu einem späteren Zeitpunkt. </a:t>
            </a:r>
          </a:p>
        </p:txBody>
      </p:sp>
    </p:spTree>
    <p:extLst>
      <p:ext uri="{BB962C8B-B14F-4D97-AF65-F5344CB8AC3E}">
        <p14:creationId xmlns:p14="http://schemas.microsoft.com/office/powerpoint/2010/main" val="320559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3">
            <a:extLst>
              <a:ext uri="{FF2B5EF4-FFF2-40B4-BE49-F238E27FC236}">
                <a16:creationId xmlns:a16="http://schemas.microsoft.com/office/drawing/2014/main" id="{2C6F9437-A566-7A94-8104-AC8755562854}"/>
              </a:ext>
            </a:extLst>
          </p:cNvPr>
          <p:cNvSpPr txBox="1">
            <a:spLocks/>
          </p:cNvSpPr>
          <p:nvPr/>
        </p:nvSpPr>
        <p:spPr>
          <a:xfrm>
            <a:off x="1119600" y="2199600"/>
            <a:ext cx="5409216" cy="40183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Arial 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3000"/>
              </a:lnSpc>
              <a:buNone/>
            </a:pP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Wir freuen uns auf Ihre Fragen …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649D2DD-6125-33D3-EEC4-BE73A67751F0}"/>
              </a:ext>
            </a:extLst>
          </p:cNvPr>
          <p:cNvSpPr txBox="1"/>
          <p:nvPr/>
        </p:nvSpPr>
        <p:spPr>
          <a:xfrm>
            <a:off x="1119600" y="961094"/>
            <a:ext cx="97397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>
                <a:ln>
                  <a:noFill/>
                </a:ln>
                <a:solidFill>
                  <a:srgbClr val="FFF4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Vielen Dank für Ihre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1">
                <a:solidFill>
                  <a:srgbClr val="FFF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Aufmerksamkeit ! 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rgbClr val="FFF49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6B992F27-0A69-BFF2-E9C2-846B2F850DE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9" b="3799"/>
          <a:stretch/>
        </p:blipFill>
        <p:spPr>
          <a:xfrm>
            <a:off x="7253288" y="0"/>
            <a:ext cx="4938712" cy="6858000"/>
          </a:xfrm>
        </p:spPr>
      </p:pic>
    </p:spTree>
    <p:extLst>
      <p:ext uri="{BB962C8B-B14F-4D97-AF65-F5344CB8AC3E}">
        <p14:creationId xmlns:p14="http://schemas.microsoft.com/office/powerpoint/2010/main" val="905654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4D93396-29F4-4D1E-38B8-2BB86E243E01}"/>
              </a:ext>
            </a:extLst>
          </p:cNvPr>
          <p:cNvSpPr txBox="1">
            <a:spLocks/>
          </p:cNvSpPr>
          <p:nvPr/>
        </p:nvSpPr>
        <p:spPr>
          <a:xfrm>
            <a:off x="1440000" y="4302618"/>
            <a:ext cx="5590605" cy="128019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1646D"/>
                </a:solidFill>
                <a:latin typeface="Arial 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3786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C5703D29-585C-C0A7-F59D-BBC41A2E388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blipFill>
            <a:blip r:embed="rId3"/>
            <a:stretch>
              <a:fillRect/>
            </a:stretch>
          </a:blipFill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0A04AB1C-76A2-61E9-6736-CC6EA6DC8FD0}"/>
              </a:ext>
            </a:extLst>
          </p:cNvPr>
          <p:cNvSpPr>
            <a:spLocks noChangeAspect="1"/>
          </p:cNvSpPr>
          <p:nvPr/>
        </p:nvSpPr>
        <p:spPr>
          <a:xfrm>
            <a:off x="0" y="3745114"/>
            <a:ext cx="5494349" cy="2514121"/>
          </a:xfrm>
          <a:prstGeom prst="rect">
            <a:avLst/>
          </a:prstGeom>
          <a:solidFill>
            <a:srgbClr val="FFF4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4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E678BCD2-50B7-2400-B3E3-796A222BC704}"/>
              </a:ext>
            </a:extLst>
          </p:cNvPr>
          <p:cNvSpPr txBox="1">
            <a:spLocks/>
          </p:cNvSpPr>
          <p:nvPr/>
        </p:nvSpPr>
        <p:spPr>
          <a:xfrm>
            <a:off x="467999" y="4176000"/>
            <a:ext cx="5494349" cy="165735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1" kern="1200">
                <a:solidFill>
                  <a:srgbClr val="00906F"/>
                </a:solidFill>
                <a:latin typeface="Arial 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906F"/>
                </a:solidFill>
                <a:latin typeface="Arial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906F"/>
                </a:solidFill>
                <a:latin typeface="Arial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906F"/>
                </a:solidFill>
                <a:latin typeface="Arial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906F"/>
                </a:solidFill>
                <a:latin typeface="Arial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14000"/>
              </a:lnSpc>
              <a:spcBef>
                <a:spcPts val="0"/>
              </a:spcBef>
              <a:buFontTx/>
              <a:buNone/>
              <a:defRPr/>
            </a:pPr>
            <a:r>
              <a:rPr lang="de-DE" sz="76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Reconstructing</a:t>
            </a:r>
            <a:r>
              <a:rPr lang="de-DE" sz="36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457200">
              <a:lnSpc>
                <a:spcPct val="114000"/>
              </a:lnSpc>
              <a:spcBef>
                <a:spcPts val="0"/>
              </a:spcBef>
              <a:buFontTx/>
              <a:buNone/>
              <a:defRPr/>
            </a:pPr>
            <a:endParaRPr lang="de-DE" sz="3600" b="1" i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4000"/>
              </a:lnSpc>
              <a:spcBef>
                <a:spcPts val="0"/>
              </a:spcBef>
              <a:buFontTx/>
              <a:buNone/>
              <a:defRPr/>
            </a:pPr>
            <a:r>
              <a:rPr lang="de-DE" sz="3600" b="1" i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geförderte Wohnungen im Mehrparteienhaus </a:t>
            </a:r>
          </a:p>
          <a:p>
            <a:pPr defTabSz="457200">
              <a:lnSpc>
                <a:spcPct val="114000"/>
              </a:lnSpc>
              <a:spcBef>
                <a:spcPts val="0"/>
              </a:spcBef>
              <a:buFontTx/>
              <a:buNone/>
              <a:defRPr/>
            </a:pPr>
            <a:r>
              <a:rPr lang="de-DE" sz="3600" b="1" i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sowie eine </a:t>
            </a:r>
          </a:p>
          <a:p>
            <a:pPr defTabSz="457200">
              <a:lnSpc>
                <a:spcPct val="114000"/>
              </a:lnSpc>
              <a:spcBef>
                <a:spcPts val="0"/>
              </a:spcBef>
              <a:buFontTx/>
              <a:buNone/>
              <a:defRPr/>
            </a:pPr>
            <a:r>
              <a:rPr lang="de-DE" sz="3600" b="1" i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Reihenhausanlage mit 4 geförderten Wohneinheiten </a:t>
            </a:r>
          </a:p>
          <a:p>
            <a:pPr defTabSz="457200">
              <a:lnSpc>
                <a:spcPct val="114000"/>
              </a:lnSpc>
              <a:spcBef>
                <a:spcPts val="0"/>
              </a:spcBef>
              <a:buFontTx/>
              <a:buNone/>
              <a:defRPr/>
            </a:pPr>
            <a:endParaRPr lang="de-DE" sz="3600" b="1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4000"/>
              </a:lnSpc>
              <a:spcBef>
                <a:spcPts val="0"/>
              </a:spcBef>
              <a:buFontTx/>
              <a:buNone/>
              <a:defRPr/>
            </a:pPr>
            <a:r>
              <a:rPr lang="de-DE" sz="1700" b="1" i="0" dirty="0">
                <a:solidFill>
                  <a:srgbClr val="6164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ksw-wohn.at</a:t>
            </a:r>
            <a:endParaRPr lang="de-DE" sz="1700" b="1" dirty="0">
              <a:solidFill>
                <a:srgbClr val="61646D"/>
              </a:solidFill>
            </a:endParaRP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6163119-BF7F-A1BB-495C-06E763FAC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17700" y="4420349"/>
            <a:ext cx="1163650" cy="116365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E911290-E44E-16AE-DE34-5435010B13BB}"/>
              </a:ext>
            </a:extLst>
          </p:cNvPr>
          <p:cNvSpPr txBox="1"/>
          <p:nvPr/>
        </p:nvSpPr>
        <p:spPr>
          <a:xfrm>
            <a:off x="0" y="6858000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/>
              <a:t>"</a:t>
            </a:r>
            <a:r>
              <a:rPr lang="de-DE" sz="900">
                <a:hlinkClick r:id="rId6" tooltip="https://www.xalps.com/lex/fotos-grente240-15-04-2015/dcim100gopro-92/"/>
              </a:rPr>
              <a:t>Dieses Foto</a:t>
            </a:r>
            <a:r>
              <a:rPr lang="de-DE" sz="900"/>
              <a:t>" von Unbekannter Autor ist lizenziert gemäß </a:t>
            </a:r>
            <a:r>
              <a:rPr lang="de-DE" sz="900">
                <a:hlinkClick r:id="rId7" tooltip="https://creativecommons.org/licenses/by-nc-sa/3.0/"/>
              </a:rPr>
              <a:t>CC BY-SA-NC</a:t>
            </a:r>
            <a:endParaRPr lang="de-DE" sz="900"/>
          </a:p>
        </p:txBody>
      </p:sp>
    </p:spTree>
    <p:extLst>
      <p:ext uri="{BB962C8B-B14F-4D97-AF65-F5344CB8AC3E}">
        <p14:creationId xmlns:p14="http://schemas.microsoft.com/office/powerpoint/2010/main" val="2808217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80A61E4-12A8-5F7D-D429-D9CCA0EABFB9}"/>
              </a:ext>
            </a:extLst>
          </p:cNvPr>
          <p:cNvSpPr txBox="1"/>
          <p:nvPr/>
        </p:nvSpPr>
        <p:spPr>
          <a:xfrm>
            <a:off x="1119600" y="979200"/>
            <a:ext cx="96984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90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Themen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90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des Abends </a:t>
            </a:r>
            <a:endParaRPr lang="de-DE" sz="3600" dirty="0">
              <a:solidFill>
                <a:srgbClr val="00906F"/>
              </a:solidFill>
            </a:endParaRP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531A6AD1-5CC5-6311-6F35-542B4FCDA14A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1119600" y="2493818"/>
            <a:ext cx="8763460" cy="3516612"/>
          </a:xfrm>
        </p:spPr>
        <p:txBody>
          <a:bodyPr>
            <a:normAutofit fontScale="77500" lnSpcReduction="20000"/>
          </a:bodyPr>
          <a:lstStyle>
            <a:lvl1pPr>
              <a:defRPr lang="de-DE" noProof="0" dirty="0" err="1" smtClean="0">
                <a:solidFill>
                  <a:srgbClr val="FF0000"/>
                </a:solidFill>
              </a:defRPr>
            </a:lvl1pPr>
          </a:lstStyle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Begrüßung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durch Bürgermeister Josef Brandner und Ing. Josef Liendl (Kärntner Siedlungswerk)</a:t>
            </a: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Vorstellung des Kärntner Siedlungswerks </a:t>
            </a:r>
          </a:p>
          <a:p>
            <a:pPr defTabSz="457200">
              <a:lnSpc>
                <a:spcPct val="114000"/>
              </a:lnSpc>
              <a:spcBef>
                <a:spcPts val="0"/>
              </a:spcBef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Projektvorstellung und Darstellung der Ausgangssituation </a:t>
            </a:r>
          </a:p>
          <a:p>
            <a:pPr defTabSz="457200">
              <a:lnSpc>
                <a:spcPct val="114000"/>
              </a:lnSpc>
              <a:spcBef>
                <a:spcPts val="0"/>
              </a:spcBef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bedeutet „</a:t>
            </a:r>
            <a:r>
              <a:rPr lang="de-DE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Reconstructing</a:t>
            </a:r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“?</a:t>
            </a:r>
          </a:p>
          <a:p>
            <a:pPr defTabSz="457200">
              <a:lnSpc>
                <a:spcPct val="114000"/>
              </a:lnSpc>
              <a:spcBef>
                <a:spcPts val="0"/>
              </a:spcBef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Geplante Maßnahmen im Überblick </a:t>
            </a:r>
          </a:p>
          <a:p>
            <a:pPr defTabSz="457200">
              <a:lnSpc>
                <a:spcPct val="114000"/>
              </a:lnSpc>
              <a:spcBef>
                <a:spcPts val="0"/>
              </a:spcBef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Weiterer Ablauf</a:t>
            </a: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Termine, Prozesse und Vorstellung der Planunterlagen </a:t>
            </a: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Mietinformationen und Rahmenbedingungen</a:t>
            </a:r>
          </a:p>
          <a:p>
            <a:pPr defTabSz="457200">
              <a:lnSpc>
                <a:spcPct val="114000"/>
              </a:lnSpc>
              <a:spcBef>
                <a:spcPts val="0"/>
              </a:spcBef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Fragerunde und informeller Austausch </a:t>
            </a:r>
          </a:p>
        </p:txBody>
      </p:sp>
    </p:spTree>
    <p:extLst>
      <p:ext uri="{BB962C8B-B14F-4D97-AF65-F5344CB8AC3E}">
        <p14:creationId xmlns:p14="http://schemas.microsoft.com/office/powerpoint/2010/main" val="2600260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9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04635E-3F39-D901-CA5F-0B00D534D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26331C4-BD71-2EF2-C308-458E192A3AB5}"/>
              </a:ext>
            </a:extLst>
          </p:cNvPr>
          <p:cNvSpPr txBox="1"/>
          <p:nvPr/>
        </p:nvSpPr>
        <p:spPr>
          <a:xfrm>
            <a:off x="1119600" y="979200"/>
            <a:ext cx="96984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Vorstellung</a:t>
            </a:r>
            <a:r>
              <a:rPr lang="en-US" sz="3600" b="1" dirty="0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Kärntner </a:t>
            </a:r>
            <a:r>
              <a:rPr lang="en-US" sz="3600" b="1" dirty="0" err="1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Siedlungswerk</a:t>
            </a:r>
            <a:r>
              <a:rPr lang="en-US" sz="3600" b="1" dirty="0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3600" dirty="0">
              <a:solidFill>
                <a:srgbClr val="00906F"/>
              </a:solidFill>
            </a:endParaRP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E54A3576-AE97-F651-434D-5D970241D648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1119600" y="2327564"/>
            <a:ext cx="10217094" cy="3682866"/>
          </a:xfrm>
        </p:spPr>
        <p:txBody>
          <a:bodyPr>
            <a:normAutofit fontScale="55000" lnSpcReduction="20000"/>
          </a:bodyPr>
          <a:lstStyle>
            <a:lvl1pPr>
              <a:defRPr lang="de-DE" noProof="0" dirty="0" err="1" smtClean="0">
                <a:solidFill>
                  <a:srgbClr val="FF0000"/>
                </a:solidFill>
              </a:defRPr>
            </a:lvl1pPr>
          </a:lstStyle>
          <a:p>
            <a:pPr marL="269875" indent="-269875"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Traditionsreicher Wohnbauträger</a:t>
            </a:r>
            <a:endParaRPr lang="de-DE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marR="0" lvl="0" indent="-269875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Gegründet 1951 – seit über 70 Jahren im gemeinnützigen Wohnbau tätig </a:t>
            </a: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 der ÖSW-Gruppe </a:t>
            </a:r>
          </a:p>
          <a:p>
            <a:pPr marL="269875" indent="-269875" defTabSz="457200">
              <a:lnSpc>
                <a:spcPct val="114000"/>
              </a:lnSpc>
              <a:spcBef>
                <a:spcPts val="0"/>
              </a:spcBef>
              <a:buNone/>
              <a:defRPr/>
            </a:pPr>
            <a:r>
              <a:rPr lang="de-DE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Tochtergesellschaft des Österreichischen Siedlungswerkes (ÖSW), der größten gemeinnützigen Wohnbaugruppe Österreichs </a:t>
            </a:r>
          </a:p>
          <a:p>
            <a:pPr defTabSz="457200">
              <a:lnSpc>
                <a:spcPct val="114000"/>
              </a:lnSpc>
              <a:spcBef>
                <a:spcPts val="0"/>
              </a:spcBef>
              <a:defRPr/>
            </a:pPr>
            <a:endParaRPr lang="de-DE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Breites Portfolio im Wohnbau </a:t>
            </a:r>
          </a:p>
          <a:p>
            <a:pPr marL="269875" indent="-269875" defTabSz="457200">
              <a:lnSpc>
                <a:spcPct val="114000"/>
              </a:lnSpc>
              <a:spcBef>
                <a:spcPts val="0"/>
              </a:spcBef>
              <a:buNone/>
              <a:defRPr/>
            </a:pPr>
            <a:r>
              <a:rPr lang="de-DE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Errichtung geförderter Eigentums- und Mietwohnungen sowie Projekte im privaten und kommunalen Wohnbau </a:t>
            </a:r>
          </a:p>
          <a:p>
            <a:pPr defTabSz="457200">
              <a:lnSpc>
                <a:spcPct val="114000"/>
              </a:lnSpc>
              <a:spcBef>
                <a:spcPts val="0"/>
              </a:spcBef>
              <a:defRPr/>
            </a:pPr>
            <a:endParaRPr lang="de-DE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Kompetenz über alle Projektphasen </a:t>
            </a:r>
          </a:p>
          <a:p>
            <a:pPr marL="269875" indent="-269875" defTabSz="457200">
              <a:lnSpc>
                <a:spcPct val="114000"/>
              </a:lnSpc>
              <a:spcBef>
                <a:spcPts val="0"/>
              </a:spcBef>
              <a:buNone/>
              <a:defRPr/>
            </a:pPr>
            <a:r>
              <a:rPr lang="de-DE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Planung, Entwicklung, Bau und Verwaltung von Wohnanlagen – inklusive Modernisierung und nachhaltiger     Quartiersentwicklung </a:t>
            </a:r>
          </a:p>
          <a:p>
            <a:pPr defTabSz="457200">
              <a:lnSpc>
                <a:spcPct val="114000"/>
              </a:lnSpc>
              <a:spcBef>
                <a:spcPts val="0"/>
              </a:spcBef>
              <a:defRPr/>
            </a:pPr>
            <a:endParaRPr lang="de-DE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Starkes regionales Team </a:t>
            </a:r>
          </a:p>
          <a:p>
            <a:pPr marL="269875" indent="-269875" defTabSz="457200">
              <a:lnSpc>
                <a:spcPct val="114000"/>
              </a:lnSpc>
              <a:spcBef>
                <a:spcPts val="0"/>
              </a:spcBef>
              <a:buNone/>
              <a:defRPr/>
            </a:pPr>
            <a:r>
              <a:rPr lang="de-DE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Rund 50 </a:t>
            </a:r>
            <a:r>
              <a:rPr lang="de-DE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Mitarbeiter:innen</a:t>
            </a:r>
            <a:r>
              <a:rPr lang="de-DE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457200">
              <a:lnSpc>
                <a:spcPct val="114000"/>
              </a:lnSpc>
              <a:spcBef>
                <a:spcPts val="0"/>
              </a:spcBef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125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4A8FDE53-764E-9141-C6B4-E53C1371F097}"/>
              </a:ext>
            </a:extLst>
          </p:cNvPr>
          <p:cNvSpPr txBox="1">
            <a:spLocks/>
          </p:cNvSpPr>
          <p:nvPr/>
        </p:nvSpPr>
        <p:spPr>
          <a:xfrm>
            <a:off x="1119189" y="2559600"/>
            <a:ext cx="4976812" cy="3657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61646D"/>
                </a:solidFill>
                <a:latin typeface="Arial 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4" name="Textplatzhalter 18">
            <a:extLst>
              <a:ext uri="{FF2B5EF4-FFF2-40B4-BE49-F238E27FC236}">
                <a16:creationId xmlns:a16="http://schemas.microsoft.com/office/drawing/2014/main" id="{A58F96FD-FEE5-A6CF-93BB-F85C8B1CC891}"/>
              </a:ext>
            </a:extLst>
          </p:cNvPr>
          <p:cNvSpPr txBox="1">
            <a:spLocks/>
          </p:cNvSpPr>
          <p:nvPr/>
        </p:nvSpPr>
        <p:spPr>
          <a:xfrm>
            <a:off x="6362782" y="2559600"/>
            <a:ext cx="4976812" cy="3657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61646D"/>
                </a:solidFill>
                <a:latin typeface="Arial 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DF2A8F4-9581-96E8-F336-2D79ED8D0938}"/>
              </a:ext>
            </a:extLst>
          </p:cNvPr>
          <p:cNvSpPr txBox="1"/>
          <p:nvPr/>
        </p:nvSpPr>
        <p:spPr>
          <a:xfrm>
            <a:off x="1119600" y="979200"/>
            <a:ext cx="96984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90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Projektvorstellung und Darstellung der Ausgangssituation </a:t>
            </a:r>
            <a:endParaRPr lang="de-DE" sz="3600" dirty="0">
              <a:solidFill>
                <a:srgbClr val="00906F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DD27CEF-1F0F-8E2E-85D8-AFFF6272E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199" y="2136371"/>
            <a:ext cx="3183446" cy="439787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F1579E0-4EAE-0E45-1E7C-3ADF43674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541" y="2161310"/>
            <a:ext cx="3222133" cy="4374574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A3CAD14-20EF-86A7-EA73-404F40A51FC7}"/>
              </a:ext>
            </a:extLst>
          </p:cNvPr>
          <p:cNvSpPr txBox="1"/>
          <p:nvPr/>
        </p:nvSpPr>
        <p:spPr>
          <a:xfrm>
            <a:off x="2252749" y="6583680"/>
            <a:ext cx="2951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Wohnhaus mit 12 WE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7475488-8753-F7F2-2EAE-A4DC950F0A62}"/>
              </a:ext>
            </a:extLst>
          </p:cNvPr>
          <p:cNvSpPr txBox="1"/>
          <p:nvPr/>
        </p:nvSpPr>
        <p:spPr>
          <a:xfrm>
            <a:off x="7946967" y="6567055"/>
            <a:ext cx="296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Reihenhausanlage mit 4 WE  </a:t>
            </a:r>
          </a:p>
        </p:txBody>
      </p:sp>
    </p:spTree>
    <p:extLst>
      <p:ext uri="{BB962C8B-B14F-4D97-AF65-F5344CB8AC3E}">
        <p14:creationId xmlns:p14="http://schemas.microsoft.com/office/powerpoint/2010/main" val="333046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9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AC5398-A94A-0C3E-F081-461B1E300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414309C-5110-856E-842E-5C900E433E67}"/>
              </a:ext>
            </a:extLst>
          </p:cNvPr>
          <p:cNvSpPr txBox="1"/>
          <p:nvPr/>
        </p:nvSpPr>
        <p:spPr>
          <a:xfrm>
            <a:off x="1119600" y="979200"/>
            <a:ext cx="96984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Projektphasen</a:t>
            </a:r>
            <a:r>
              <a:rPr lang="en-US" sz="3600" b="1" dirty="0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b="1" dirty="0" err="1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Ablauf</a:t>
            </a:r>
            <a:r>
              <a:rPr lang="en-US" sz="3600" b="1" dirty="0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Errichtung</a:t>
            </a:r>
            <a:r>
              <a:rPr lang="en-US" sz="2800" b="1" dirty="0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Wohnhaus</a:t>
            </a:r>
            <a:r>
              <a:rPr lang="en-US" sz="2800" b="1" dirty="0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sz="2800" b="1" dirty="0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WE </a:t>
            </a:r>
            <a:endParaRPr lang="de-DE" sz="2800" dirty="0">
              <a:solidFill>
                <a:srgbClr val="00906F"/>
              </a:solidFill>
            </a:endParaRP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ED08E721-ADCA-2E7B-ED3F-BA2746A1A942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1119600" y="2493818"/>
            <a:ext cx="8763460" cy="3516612"/>
          </a:xfrm>
        </p:spPr>
        <p:txBody>
          <a:bodyPr>
            <a:normAutofit fontScale="85000" lnSpcReduction="20000"/>
          </a:bodyPr>
          <a:lstStyle>
            <a:lvl1pPr>
              <a:defRPr lang="de-DE" noProof="0" dirty="0" err="1" smtClean="0">
                <a:solidFill>
                  <a:srgbClr val="FF0000"/>
                </a:solidFill>
              </a:defRPr>
            </a:lvl1pPr>
          </a:lstStyle>
          <a:p>
            <a:pPr marL="0" indent="0" defTabSz="457200">
              <a:lnSpc>
                <a:spcPct val="114000"/>
              </a:lnSpc>
              <a:spcBef>
                <a:spcPts val="0"/>
              </a:spcBef>
              <a:buNone/>
              <a:defRPr/>
            </a:pP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Bestandsanalyse auf Basis von Gutachten (Bauweise, baulicher Zustand etc.)</a:t>
            </a: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Sicherstellung der WBF-Mittel des Landes Kärnten (2024)</a:t>
            </a: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Erstellung der Entwurfsplanung in Abstimmung mit Gemeinde und OBK </a:t>
            </a:r>
          </a:p>
          <a:p>
            <a:pPr marL="0" indent="0" defTabSz="457200">
              <a:lnSpc>
                <a:spcPct val="114000"/>
              </a:lnSpc>
              <a:spcBef>
                <a:spcPts val="0"/>
              </a:spcBef>
              <a:buNone/>
              <a:defRPr/>
            </a:pP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Einreichplanung und Baubescheid (2025)</a:t>
            </a: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Freigabe der WBF-Mittel (2025)</a:t>
            </a: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Spatenstich (2025)</a:t>
            </a: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Baubeginn: März 2026</a:t>
            </a: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Geplante Fertigstellung und Bezug: Herbst 2027</a:t>
            </a:r>
          </a:p>
        </p:txBody>
      </p:sp>
    </p:spTree>
    <p:extLst>
      <p:ext uri="{BB962C8B-B14F-4D97-AF65-F5344CB8AC3E}">
        <p14:creationId xmlns:p14="http://schemas.microsoft.com/office/powerpoint/2010/main" val="79186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9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6A4951-83D1-56F3-C8A1-D1C86F4A1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28809539-135B-B699-19CF-C31F630ECB74}"/>
              </a:ext>
            </a:extLst>
          </p:cNvPr>
          <p:cNvSpPr txBox="1"/>
          <p:nvPr/>
        </p:nvSpPr>
        <p:spPr>
          <a:xfrm>
            <a:off x="1119600" y="979200"/>
            <a:ext cx="96984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Projektphasen</a:t>
            </a:r>
            <a:r>
              <a:rPr lang="en-US" sz="3600" b="1" dirty="0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b="1" dirty="0" err="1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Ablauf</a:t>
            </a:r>
            <a:r>
              <a:rPr lang="en-US" sz="3600" b="1" dirty="0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Errichtung</a:t>
            </a:r>
            <a:r>
              <a:rPr lang="en-US" sz="2800" b="1" dirty="0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Reihenhausanlage</a:t>
            </a:r>
            <a:r>
              <a:rPr lang="en-US" sz="2800" b="1" dirty="0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sz="2800" b="1" dirty="0">
                <a:solidFill>
                  <a:srgbClr val="009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WE </a:t>
            </a:r>
            <a:endParaRPr lang="de-DE" sz="2800" dirty="0">
              <a:solidFill>
                <a:srgbClr val="00906F"/>
              </a:solidFill>
            </a:endParaRP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7E1A507C-F712-9637-8615-66C7D652C5F1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1119600" y="2493818"/>
            <a:ext cx="8763460" cy="3516612"/>
          </a:xfrm>
        </p:spPr>
        <p:txBody>
          <a:bodyPr>
            <a:normAutofit fontScale="85000" lnSpcReduction="20000"/>
          </a:bodyPr>
          <a:lstStyle>
            <a:lvl1pPr>
              <a:defRPr lang="de-DE" noProof="0" dirty="0" err="1" smtClean="0">
                <a:solidFill>
                  <a:srgbClr val="FF0000"/>
                </a:solidFill>
              </a:defRPr>
            </a:lvl1pPr>
          </a:lstStyle>
          <a:p>
            <a:pPr marL="0" indent="0" defTabSz="457200">
              <a:lnSpc>
                <a:spcPct val="114000"/>
              </a:lnSpc>
              <a:spcBef>
                <a:spcPts val="0"/>
              </a:spcBef>
              <a:buNone/>
              <a:defRPr/>
            </a:pP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Bestandsanalyse auf Basis von Gutachten (Bauweise, baulicher Zustand etc.)</a:t>
            </a: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Sicherstellung der WBF-Mittel des Landes Kärnten (2024)</a:t>
            </a: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Erstellung der Entwurfsplanung in Abstimmung mit Gemeinde (2025)  </a:t>
            </a:r>
          </a:p>
          <a:p>
            <a:pPr marL="0" indent="0" defTabSz="457200">
              <a:lnSpc>
                <a:spcPct val="114000"/>
              </a:lnSpc>
              <a:spcBef>
                <a:spcPts val="0"/>
              </a:spcBef>
              <a:buNone/>
              <a:defRPr/>
            </a:pP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Einreichplanung und Baubescheid (Mitte 2026)</a:t>
            </a: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Freigabe der WBF-Mittel (2026)</a:t>
            </a: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Spatenstich (2026)</a:t>
            </a: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Baubeginn: voraussichtlich Herbst 2026</a:t>
            </a: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Geplante Fertigstellung und Bezug: Herbst/Winter 2027</a:t>
            </a:r>
          </a:p>
        </p:txBody>
      </p:sp>
    </p:spTree>
    <p:extLst>
      <p:ext uri="{BB962C8B-B14F-4D97-AF65-F5344CB8AC3E}">
        <p14:creationId xmlns:p14="http://schemas.microsoft.com/office/powerpoint/2010/main" val="2647945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Ein Bild, das Kleidung, Person, Menschliches Gesicht, draußen enthält.&#10;&#10;KI-generierte Inhalte können fehlerhaft sein.">
            <a:extLst>
              <a:ext uri="{FF2B5EF4-FFF2-40B4-BE49-F238E27FC236}">
                <a16:creationId xmlns:a16="http://schemas.microsoft.com/office/drawing/2014/main" id="{29AD745E-269A-3BF5-3EA6-FEA71284B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5" b="9790"/>
          <a:stretch>
            <a:fillRect/>
          </a:stretch>
        </p:blipFill>
        <p:spPr>
          <a:xfrm>
            <a:off x="20" y="10"/>
            <a:ext cx="12191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39592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4FAB1AC-F056-149C-C44C-8D8FFCB66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0" b="78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86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SW_PPT-Master_01_16zu9.pptx" id="{DF05567C-B285-4580-BF59-C0714363AE97}" vid="{E957510B-A0F2-4E5F-9BA5-98A459BE0A2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E87AC22B966447B64FFDFB351D9BB5" ma:contentTypeVersion="16" ma:contentTypeDescription="Create a new document." ma:contentTypeScope="" ma:versionID="f9fdb5e24449b04603fff1433c9454f5">
  <xsd:schema xmlns:xsd="http://www.w3.org/2001/XMLSchema" xmlns:xs="http://www.w3.org/2001/XMLSchema" xmlns:p="http://schemas.microsoft.com/office/2006/metadata/properties" xmlns:ns3="a5e540b1-e388-4b02-8c89-c9907de6abe3" xmlns:ns4="1bb1db24-34a9-4e56-b5c3-2fe19cba1b50" targetNamespace="http://schemas.microsoft.com/office/2006/metadata/properties" ma:root="true" ma:fieldsID="7b066d2df308b5e44fd09919d3174cc5" ns3:_="" ns4:_="">
    <xsd:import namespace="a5e540b1-e388-4b02-8c89-c9907de6abe3"/>
    <xsd:import namespace="1bb1db24-34a9-4e56-b5c3-2fe19cba1b5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_activity" minOccurs="0"/>
                <xsd:element ref="ns3:MediaServiceLocatio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e540b1-e388-4b02-8c89-c9907de6ab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b1db24-34a9-4e56-b5c3-2fe19cba1b5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5e540b1-e388-4b02-8c89-c9907de6abe3" xsi:nil="true"/>
  </documentManagement>
</p:properties>
</file>

<file path=customXml/itemProps1.xml><?xml version="1.0" encoding="utf-8"?>
<ds:datastoreItem xmlns:ds="http://schemas.openxmlformats.org/officeDocument/2006/customXml" ds:itemID="{99EA8776-2135-4217-B8AD-20EE035B84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e540b1-e388-4b02-8c89-c9907de6abe3"/>
    <ds:schemaRef ds:uri="1bb1db24-34a9-4e56-b5c3-2fe19cba1b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6041A0-CA4A-4C13-89B0-5DF6A6AA8F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58CC2C-66BE-4C04-AA85-07B32F670C4D}">
  <ds:schemaRefs>
    <ds:schemaRef ds:uri="http://schemas.openxmlformats.org/package/2006/metadata/core-properties"/>
    <ds:schemaRef ds:uri="http://purl.org/dc/terms/"/>
    <ds:schemaRef ds:uri="a5e540b1-e388-4b02-8c89-c9907de6abe3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1bb1db24-34a9-4e56-b5c3-2fe19cba1b50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KSW_PPT-Master_01_16zu9</Template>
  <TotalTime>0</TotalTime>
  <Words>823</Words>
  <Application>Microsoft Office PowerPoint</Application>
  <PresentationFormat>Breitbild</PresentationFormat>
  <Paragraphs>210</Paragraphs>
  <Slides>17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Aptos</vt:lpstr>
      <vt:lpstr>Arial</vt:lpstr>
      <vt:lpstr>Calibri</vt:lpstr>
      <vt:lpstr>Manrope</vt:lpstr>
      <vt:lpstr>Manrope ExtraBold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Caroline BRANDNER</dc:creator>
  <cp:lastModifiedBy>Josef LIENDL</cp:lastModifiedBy>
  <cp:revision>4</cp:revision>
  <dcterms:created xsi:type="dcterms:W3CDTF">2026-02-19T09:55:41Z</dcterms:created>
  <dcterms:modified xsi:type="dcterms:W3CDTF">2026-02-19T14:12:22Z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0x010100C0E87AC22B966447B64FFDFB351D9BB5</vt:lpwstr>
  </property>
</Properties>
</file>